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2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Den grimme elling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nb-NO" dirty="0" smtClean="0"/>
          </a:p>
          <a:p>
            <a:r>
              <a:rPr lang="nb-NO" dirty="0" smtClean="0"/>
              <a:t>Yngve </a:t>
            </a:r>
            <a:r>
              <a:rPr lang="nb-NO" dirty="0" err="1" smtClean="0"/>
              <a:t>Nordkvelles</a:t>
            </a:r>
            <a:r>
              <a:rPr lang="nb-NO" dirty="0" smtClean="0"/>
              <a:t> betraktninger over nødvendige grep som må tas for å gjøre førstelektorkvalifisering til en </a:t>
            </a:r>
            <a:r>
              <a:rPr lang="nb-NO" dirty="0" err="1" smtClean="0"/>
              <a:t>PhD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962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Førstelektorens historie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Opprinnelsen er ved universitetet i Oslo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Lektorer ved Universitetet akseptert stilling fra 1937</a:t>
            </a:r>
          </a:p>
          <a:p>
            <a:r>
              <a:rPr lang="nb-NO" dirty="0" smtClean="0"/>
              <a:t>Steen-utvalget 1950 åpnet adgang for opprykk til førstelektor</a:t>
            </a:r>
          </a:p>
          <a:p>
            <a:r>
              <a:rPr lang="nb-NO" dirty="0" smtClean="0"/>
              <a:t>Steen: Folkets mann, historieforteller og formidler</a:t>
            </a:r>
          </a:p>
          <a:p>
            <a:r>
              <a:rPr lang="nb-NO" dirty="0" smtClean="0"/>
              <a:t>Førstelektor som opprykk siden 1969 </a:t>
            </a:r>
            <a:r>
              <a:rPr lang="nb-NO" dirty="0" err="1" smtClean="0"/>
              <a:t>pga</a:t>
            </a:r>
            <a:r>
              <a:rPr lang="nb-NO" dirty="0" smtClean="0"/>
              <a:t> lønnsforhold</a:t>
            </a:r>
          </a:p>
          <a:p>
            <a:r>
              <a:rPr lang="nb-NO" dirty="0" smtClean="0"/>
              <a:t>Ansettelsesprosedyrer «modernisert»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Sverre Steen (1898-1983)</a:t>
            </a:r>
            <a:endParaRPr lang="nb-NO" dirty="0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9419" y="3833019"/>
            <a:ext cx="1143000" cy="1533525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65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Akademisk drift eller bakevje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Akademiene har historisk sett fornyet høyere utdanning</a:t>
            </a:r>
          </a:p>
          <a:p>
            <a:r>
              <a:rPr lang="nb-NO" dirty="0" smtClean="0"/>
              <a:t>Akademisk kunnskap har fått nye betydninger</a:t>
            </a:r>
          </a:p>
          <a:p>
            <a:r>
              <a:rPr lang="nb-NO" dirty="0" smtClean="0"/>
              <a:t>Behovet for å gjenfinne akademiets fokus på foreningen av teoretiske og praktiske kunnskapsformer</a:t>
            </a:r>
          </a:p>
          <a:p>
            <a:endParaRPr lang="nb-NO" dirty="0" smtClean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Bergenskommunikeet 2005:</a:t>
            </a:r>
          </a:p>
          <a:p>
            <a:pPr lvl="1"/>
            <a:r>
              <a:rPr lang="nb-NO" dirty="0" smtClean="0"/>
              <a:t> </a:t>
            </a:r>
            <a:r>
              <a:rPr lang="nb-NO" dirty="0"/>
              <a:t>”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urge</a:t>
            </a:r>
            <a:r>
              <a:rPr lang="nb-NO" dirty="0"/>
              <a:t> </a:t>
            </a:r>
            <a:r>
              <a:rPr lang="nb-NO" dirty="0" err="1"/>
              <a:t>universities</a:t>
            </a:r>
            <a:r>
              <a:rPr lang="nb-NO" dirty="0"/>
              <a:t> to </a:t>
            </a:r>
            <a:r>
              <a:rPr lang="nb-NO" dirty="0" err="1"/>
              <a:t>ensure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doctoral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</a:t>
            </a:r>
            <a:r>
              <a:rPr lang="nb-NO" dirty="0" err="1"/>
              <a:t>promote</a:t>
            </a:r>
            <a:r>
              <a:rPr lang="nb-NO" dirty="0"/>
              <a:t> </a:t>
            </a:r>
            <a:r>
              <a:rPr lang="nb-NO" dirty="0" err="1"/>
              <a:t>interdisciplinary</a:t>
            </a:r>
            <a:r>
              <a:rPr lang="nb-NO" dirty="0"/>
              <a:t> training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transferable</a:t>
            </a:r>
            <a:r>
              <a:rPr lang="nb-NO" dirty="0"/>
              <a:t> skills, </a:t>
            </a:r>
            <a:r>
              <a:rPr lang="nb-NO" dirty="0" err="1"/>
              <a:t>thus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wider</a:t>
            </a:r>
            <a:r>
              <a:rPr lang="nb-NO" dirty="0"/>
              <a:t> </a:t>
            </a:r>
            <a:r>
              <a:rPr lang="nb-NO" dirty="0" err="1"/>
              <a:t>employment</a:t>
            </a:r>
            <a:r>
              <a:rPr lang="nb-NO" dirty="0"/>
              <a:t> </a:t>
            </a:r>
            <a:r>
              <a:rPr lang="nb-NO" dirty="0" err="1"/>
              <a:t>market</a:t>
            </a:r>
            <a:r>
              <a:rPr lang="nb-NO" dirty="0"/>
              <a:t>." (sitert etter </a:t>
            </a:r>
            <a:r>
              <a:rPr lang="nb-NO" dirty="0" err="1"/>
              <a:t>Huijsman</a:t>
            </a:r>
            <a:r>
              <a:rPr lang="nb-NO" dirty="0"/>
              <a:t> og </a:t>
            </a:r>
            <a:r>
              <a:rPr lang="nb-NO" dirty="0" err="1"/>
              <a:t>Naidoo</a:t>
            </a:r>
            <a:r>
              <a:rPr lang="nb-NO" dirty="0"/>
              <a:t> 2006, s.2).</a:t>
            </a:r>
          </a:p>
        </p:txBody>
      </p:sp>
    </p:spTree>
    <p:extLst>
      <p:ext uri="{BB962C8B-B14F-4D97-AF65-F5344CB8AC3E}">
        <p14:creationId xmlns:p14="http://schemas.microsoft.com/office/powerpoint/2010/main" val="278583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gjort?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PhD</a:t>
            </a:r>
            <a:r>
              <a:rPr lang="nb-NO" dirty="0" smtClean="0"/>
              <a:t>-retningslinjene er scannet for «stoppere» og alle hindre skal være fjernet:</a:t>
            </a:r>
          </a:p>
          <a:p>
            <a:pPr lvl="1"/>
            <a:r>
              <a:rPr lang="nb-NO" dirty="0" smtClean="0"/>
              <a:t>½ tid over 6 år</a:t>
            </a:r>
          </a:p>
          <a:p>
            <a:pPr lvl="1"/>
            <a:r>
              <a:rPr lang="nb-NO" dirty="0" smtClean="0"/>
              <a:t>Stor sjangervariasjon</a:t>
            </a:r>
          </a:p>
          <a:p>
            <a:pPr lvl="1"/>
            <a:r>
              <a:rPr lang="nb-NO" dirty="0" smtClean="0"/>
              <a:t>Opptakskriteriet B er problematisk</a:t>
            </a:r>
          </a:p>
          <a:p>
            <a:pPr lvl="1"/>
            <a:r>
              <a:rPr lang="nb-NO" dirty="0" smtClean="0"/>
              <a:t>Noen </a:t>
            </a:r>
            <a:r>
              <a:rPr lang="nb-NO" dirty="0" err="1" smtClean="0"/>
              <a:t>PhD</a:t>
            </a:r>
            <a:r>
              <a:rPr lang="nb-NO" dirty="0" smtClean="0"/>
              <a:t>-program har tatt opp studenter fra 1.lektorprogram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536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PhD</a:t>
            </a:r>
            <a:r>
              <a:rPr lang="nb-NO" dirty="0" smtClean="0"/>
              <a:t>  - hvor i opptatt førstelektoren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Behov for et teoretisk rammeverk</a:t>
            </a:r>
          </a:p>
          <a:p>
            <a:pPr lvl="1"/>
            <a:r>
              <a:rPr lang="nb-NO" dirty="0" smtClean="0"/>
              <a:t>Over relasjonen teori-praksis-refleksjon (</a:t>
            </a:r>
            <a:r>
              <a:rPr lang="nb-NO" dirty="0" err="1" smtClean="0"/>
              <a:t>Schøn</a:t>
            </a:r>
            <a:r>
              <a:rPr lang="nb-NO" dirty="0" smtClean="0"/>
              <a:t>, m.fl.)</a:t>
            </a:r>
          </a:p>
          <a:p>
            <a:pPr lvl="1"/>
            <a:r>
              <a:rPr lang="nb-NO" dirty="0" smtClean="0"/>
              <a:t>Over utøverkunnskapen og den etiske relasjon mellom </a:t>
            </a:r>
            <a:r>
              <a:rPr lang="nb-NO" dirty="0" err="1" smtClean="0"/>
              <a:t>episteme-techne-fronesis</a:t>
            </a:r>
            <a:r>
              <a:rPr lang="nb-NO" dirty="0" smtClean="0"/>
              <a:t> (Eikeland m.fl.)</a:t>
            </a:r>
          </a:p>
          <a:p>
            <a:pPr lvl="1"/>
            <a:r>
              <a:rPr lang="nb-NO" dirty="0" smtClean="0"/>
              <a:t>Over kunnskapsformer i samfunn, praksisfelt og utdanning	 (Triple </a:t>
            </a:r>
            <a:r>
              <a:rPr lang="nb-NO" dirty="0" err="1" smtClean="0"/>
              <a:t>helix</a:t>
            </a:r>
            <a:r>
              <a:rPr lang="nb-NO" dirty="0" smtClean="0"/>
              <a:t>/Mode ½) (</a:t>
            </a:r>
            <a:r>
              <a:rPr lang="nb-NO" dirty="0" err="1" smtClean="0"/>
              <a:t>Elzinga</a:t>
            </a:r>
            <a:r>
              <a:rPr lang="nb-NO" dirty="0" smtClean="0"/>
              <a:t> m.fl.)</a:t>
            </a:r>
          </a:p>
          <a:p>
            <a:pPr lvl="1"/>
            <a:r>
              <a:rPr lang="nb-NO" dirty="0" smtClean="0"/>
              <a:t>De fire </a:t>
            </a:r>
            <a:r>
              <a:rPr lang="nb-NO" dirty="0" err="1" smtClean="0"/>
              <a:t>scholarships</a:t>
            </a:r>
            <a:r>
              <a:rPr lang="nb-NO" dirty="0" smtClean="0"/>
              <a:t> (Boyer m.fl. </a:t>
            </a:r>
            <a:r>
              <a:rPr lang="nb-NO" smtClean="0"/>
              <a:t>1990)</a:t>
            </a:r>
            <a:endParaRPr lang="nb-NO" dirty="0" smtClean="0"/>
          </a:p>
          <a:p>
            <a:r>
              <a:rPr lang="nb-NO" dirty="0" smtClean="0"/>
              <a:t>Behov for en organisasjon</a:t>
            </a:r>
          </a:p>
          <a:p>
            <a:pPr lvl="1"/>
            <a:r>
              <a:rPr lang="nb-NO" dirty="0" smtClean="0"/>
              <a:t>Forskerskole (med NAFOL/PROFRES som modell)</a:t>
            </a:r>
          </a:p>
          <a:p>
            <a:pPr lvl="1"/>
            <a:r>
              <a:rPr lang="nb-NO" dirty="0" smtClean="0"/>
              <a:t>Finansiering</a:t>
            </a:r>
          </a:p>
          <a:p>
            <a:r>
              <a:rPr lang="nb-NO" dirty="0" smtClean="0"/>
              <a:t>Behovet for en FoU-offentlighet, publiseringskanaler</a:t>
            </a:r>
          </a:p>
        </p:txBody>
      </p:sp>
    </p:spTree>
    <p:extLst>
      <p:ext uri="{BB962C8B-B14F-4D97-AF65-F5344CB8AC3E}">
        <p14:creationId xmlns:p14="http://schemas.microsoft.com/office/powerpoint/2010/main" val="108176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tyrer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88</TotalTime>
  <Words>216</Words>
  <Application>Microsoft Office PowerPoint</Application>
  <PresentationFormat>Egendefinert</PresentationFormat>
  <Paragraphs>33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Ion-styrerom</vt:lpstr>
      <vt:lpstr>Den grimme elling</vt:lpstr>
      <vt:lpstr>Førstelektorens historie</vt:lpstr>
      <vt:lpstr>Akademisk drift eller bakevje</vt:lpstr>
      <vt:lpstr>Hva er gjort?</vt:lpstr>
      <vt:lpstr>PhD  - hvor i opptatt førstelektoren</vt:lpstr>
    </vt:vector>
  </TitlesOfParts>
  <Company>Høgskolen i Lillehammer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må gjøres?</dc:title>
  <dc:creator>Yngven</dc:creator>
  <cp:lastModifiedBy>toneso_adm</cp:lastModifiedBy>
  <cp:revision>9</cp:revision>
  <dcterms:created xsi:type="dcterms:W3CDTF">2013-12-17T21:35:26Z</dcterms:created>
  <dcterms:modified xsi:type="dcterms:W3CDTF">2015-05-13T21:25:20Z</dcterms:modified>
</cp:coreProperties>
</file>